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01" r:id="rId2"/>
    <p:sldId id="265" r:id="rId3"/>
    <p:sldId id="472" r:id="rId4"/>
    <p:sldId id="553" r:id="rId5"/>
    <p:sldId id="554" r:id="rId6"/>
    <p:sldId id="524" r:id="rId7"/>
    <p:sldId id="555" r:id="rId8"/>
    <p:sldId id="556" r:id="rId9"/>
    <p:sldId id="558" r:id="rId10"/>
    <p:sldId id="557" r:id="rId11"/>
    <p:sldId id="559" r:id="rId12"/>
    <p:sldId id="560" r:id="rId13"/>
    <p:sldId id="561" r:id="rId14"/>
    <p:sldId id="562" r:id="rId15"/>
    <p:sldId id="563" r:id="rId16"/>
    <p:sldId id="565" r:id="rId17"/>
    <p:sldId id="564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3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80" autoAdjust="0"/>
    <p:restoredTop sz="94726"/>
  </p:normalViewPr>
  <p:slideViewPr>
    <p:cSldViewPr snapToGrid="0">
      <p:cViewPr varScale="1">
        <p:scale>
          <a:sx n="99" d="100"/>
          <a:sy n="99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85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543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962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80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69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690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77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33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59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4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2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82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92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112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130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84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463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322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078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791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38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88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19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0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7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9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0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9.xml"/><Relationship Id="rId7" Type="http://schemas.openxmlformats.org/officeDocument/2006/relationships/image" Target="../media/image3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Convolutional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Flattening tensors create an enormous amount of features.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Predictive power declines with the added parameters estimated.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 descr="Numpy for dummies">
            <a:extLst>
              <a:ext uri="{FF2B5EF4-FFF2-40B4-BE49-F238E27FC236}">
                <a16:creationId xmlns:a16="http://schemas.microsoft.com/office/drawing/2014/main" id="{8D88E30C-C140-7830-A2A5-DCDF4CBB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037185"/>
            <a:ext cx="6547406" cy="35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31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(think about Waldo)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68002-7E7C-8CE9-4E6A-4AEB156E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1" y="1423078"/>
            <a:ext cx="6985000" cy="5245966"/>
          </a:xfrm>
          <a:prstGeom prst="rect">
            <a:avLst/>
          </a:prstGeom>
        </p:spPr>
      </p:pic>
      <p:pic>
        <p:nvPicPr>
          <p:cNvPr id="8" name="Picture 2" descr="Where's Waldo – At Home">
            <a:extLst>
              <a:ext uri="{FF2B5EF4-FFF2-40B4-BE49-F238E27FC236}">
                <a16:creationId xmlns:a16="http://schemas.microsoft.com/office/drawing/2014/main" id="{559A9F10-AB48-D826-30F4-D2CF7DA3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9" y="2330999"/>
            <a:ext cx="1446621" cy="32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convolution (kernel, mask, filter) is a small matrix used for blurring, sharpening, embossing, edge detection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CDF15B-676B-775B-B64C-9F76685E7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562" y="2898464"/>
            <a:ext cx="6508011" cy="2593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64008-3FC2-F6CF-90A7-83528009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62" y="3933040"/>
            <a:ext cx="3797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go over the image and produce an output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45C66E06-9BEB-4641-CCB6-1B92BEC93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22222" r="16667" b="25432"/>
          <a:stretch/>
        </p:blipFill>
        <p:spPr bwMode="auto">
          <a:xfrm>
            <a:off x="1092200" y="2914877"/>
            <a:ext cx="6223000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have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resulting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  ×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45C66E06-9BEB-4641-CCB6-1B92BEC93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22222" r="16667" b="25432"/>
          <a:stretch/>
        </p:blipFill>
        <p:spPr bwMode="auto">
          <a:xfrm>
            <a:off x="1066800" y="3156177"/>
            <a:ext cx="6223000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/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5×5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blipFill>
                <a:blip r:embed="rId5"/>
                <a:stretch>
                  <a:fillRect l="-6557" r="-1475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/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blipFill>
                <a:blip r:embed="rId6"/>
                <a:stretch>
                  <a:fillRect l="-6667" r="-31667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/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5−3+1 ×5−3+1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blipFill>
                <a:blip r:embed="rId7"/>
                <a:stretch>
                  <a:fillRect l="-1070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0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can blur (</a:t>
            </a:r>
            <a:r>
              <a:rPr lang="en-US" dirty="0" err="1"/>
              <a:t>downsample</a:t>
            </a:r>
            <a:r>
              <a:rPr lang="en-US" dirty="0"/>
              <a:t>) 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AA13DE-AD85-E3E9-37A8-9467804B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051830"/>
            <a:ext cx="8957595" cy="288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7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create multiple levels of blurring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other words, create multiple images of the same one.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BC992-E0A2-890A-0C8A-ABEA54BD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832628"/>
            <a:ext cx="7278437" cy="266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67214-AC47-607E-C033-6B1AE79A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4554871"/>
            <a:ext cx="2868631" cy="14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5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also better detect edges.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1BC1-FA6F-D082-4A4E-D5564E9D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2918303"/>
            <a:ext cx="7821863" cy="3264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8A3A0-B186-D3C2-3C03-9B947B80F47E}"/>
                  </a:ext>
                </a:extLst>
              </p:cNvPr>
              <p:cNvSpPr txBox="1"/>
              <p:nvPr/>
            </p:nvSpPr>
            <p:spPr>
              <a:xfrm>
                <a:off x="7130976" y="3274483"/>
                <a:ext cx="103650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8A3A0-B186-D3C2-3C03-9B947B80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76" y="3274483"/>
                <a:ext cx="1036502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1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work to create new features.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5127-F1C5-9D99-F9BB-A968B37F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8" y="2686904"/>
            <a:ext cx="5748911" cy="33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Convolutional Nets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74C11-3B91-61E1-040E-873FD3CA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0" y="4096657"/>
            <a:ext cx="52705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When we combine multiple convolutions we create a convolutional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5127-F1C5-9D99-F9BB-A968B37F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8" y="2686904"/>
            <a:ext cx="5748911" cy="33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8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When we combine multiple convolutions we create a convolutional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FBA34-6AC0-7453-E31E-9AC90D1E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3181577"/>
            <a:ext cx="7415463" cy="3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95D7C-3E6E-2603-DBCB-15B81AFB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2920"/>
            <a:ext cx="9144000" cy="31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1ED0F-FFC2-CEAE-7967-2E71C619C2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08873-1D61-8FAD-D66C-F82981407CB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BD33C6-BE5A-9842-B632-F2CEA5AB05B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resulting output image shape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C97ED3-3E1F-BE78-895A-31DC9610C1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5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9741C8-9F76-C1CD-96D7-FAC9F2EB9749}"/>
              </a:ext>
            </a:extLst>
          </p:cNvPr>
          <p:cNvGrpSpPr/>
          <p:nvPr/>
        </p:nvGrpSpPr>
        <p:grpSpPr>
          <a:xfrm>
            <a:off x="838200" y="3025725"/>
            <a:ext cx="9144000" cy="2810872"/>
            <a:chOff x="838200" y="3025725"/>
            <a:chExt cx="9144000" cy="28108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F02BD2-20C6-19A3-64D0-75845E1F6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929"/>
            <a:stretch/>
          </p:blipFill>
          <p:spPr>
            <a:xfrm>
              <a:off x="838200" y="3025725"/>
              <a:ext cx="9144000" cy="281087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A3CF5-A832-632D-441C-AD03EEEA125D}"/>
                </a:ext>
              </a:extLst>
            </p:cNvPr>
            <p:cNvSpPr/>
            <p:nvPr/>
          </p:nvSpPr>
          <p:spPr>
            <a:xfrm>
              <a:off x="7879404" y="3988340"/>
              <a:ext cx="330741" cy="362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309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7C5F0-7A0C-987E-80E6-4DFCA1371F9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94030-837F-0225-AAC5-A52993B32D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value of X?</a:t>
            </a:r>
            <a:endParaRPr 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C72C4-6F31-741A-950F-BB2E171E28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32B638-E8FB-E9E1-BC5C-AB0A50E353C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46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F6FA-0651-DA23-06D4-D9E27DED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2729184"/>
            <a:ext cx="9144000" cy="37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5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4D5DD-2A7C-3878-CDCC-5B2B33248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3985"/>
            <a:ext cx="9144000" cy="37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Pooling Filter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is also used to </a:t>
            </a:r>
            <a:r>
              <a:rPr lang="en-US" dirty="0" err="1"/>
              <a:t>downsample</a:t>
            </a:r>
            <a:r>
              <a:rPr lang="en-US" dirty="0"/>
              <a:t> the 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filters keep the important parts of the images.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Max, Min and Average Pooling Filters are the most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Classification: Image Classification Cheatsheet | Codecademy">
            <a:extLst>
              <a:ext uri="{FF2B5EF4-FFF2-40B4-BE49-F238E27FC236}">
                <a16:creationId xmlns:a16="http://schemas.microsoft.com/office/drawing/2014/main" id="{43BAD71A-5D1A-ADF1-CC49-C10F1160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8213"/>
            <a:ext cx="5974054" cy="3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6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Stride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Dictates the movement of the kernel, or filter, across the image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(1,1) stride (most common)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B09DC-B69F-0447-4E64-0FD79737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836301"/>
            <a:ext cx="6835551" cy="37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know images are represented by tensors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colored pixel is represented as three separate values (RGB).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3 matrices (tensor) represent red (R), green (G), blue (B) channels.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3FA76-D46D-30F3-ECD0-9B55EE2B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429000"/>
            <a:ext cx="4677180" cy="31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Stride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a (2,2) stride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5BEF-F828-456A-F1F0-C6A06D37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4240"/>
            <a:ext cx="7445828" cy="3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Final CNN Product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combine multiple convolutional layers and pooling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just set the size of the kernels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let the network optimize values of the filters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flatten and add a feed-forward neural net for further accuracy.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909C6C-7120-4161-4E26-68FA1DE43165}"/>
              </a:ext>
            </a:extLst>
          </p:cNvPr>
          <p:cNvGrpSpPr/>
          <p:nvPr/>
        </p:nvGrpSpPr>
        <p:grpSpPr>
          <a:xfrm>
            <a:off x="1061540" y="3750638"/>
            <a:ext cx="6102857" cy="2578608"/>
            <a:chOff x="321368" y="3536363"/>
            <a:chExt cx="6102857" cy="25786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92A6B-FB43-1C08-711F-8944C6615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13292" r="31622" b="24994"/>
            <a:stretch/>
          </p:blipFill>
          <p:spPr>
            <a:xfrm>
              <a:off x="345281" y="3536363"/>
              <a:ext cx="6078944" cy="257860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1400F41-0B03-758C-20FB-6A2DEA550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68" y="4334257"/>
              <a:ext cx="1346650" cy="133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Playing with Fashion MNIST">
            <a:extLst>
              <a:ext uri="{FF2B5EF4-FFF2-40B4-BE49-F238E27FC236}">
                <a16:creationId xmlns:a16="http://schemas.microsoft.com/office/drawing/2014/main" id="{101D4048-BF9F-24D6-31CC-6AE700EB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96" y="4046569"/>
            <a:ext cx="1046265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16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Final CNN Product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combine multiple convolutional layers and pooling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just set the size of the kernels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let the network optimize values of the filters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flatten and add a feed-forward neural net for further accuracy.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2" descr="Playing with Fashion MNIST">
            <a:extLst>
              <a:ext uri="{FF2B5EF4-FFF2-40B4-BE49-F238E27FC236}">
                <a16:creationId xmlns:a16="http://schemas.microsoft.com/office/drawing/2014/main" id="{101D4048-BF9F-24D6-31CC-6AE700EB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6569"/>
            <a:ext cx="1046265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3BF28-2D1B-1837-E7A8-CB83B348C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0188"/>
          <a:stretch/>
        </p:blipFill>
        <p:spPr>
          <a:xfrm>
            <a:off x="1362381" y="4105275"/>
            <a:ext cx="4733619" cy="2387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82EA69-2964-BF60-C508-183CA302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3" y="4493668"/>
            <a:ext cx="1346650" cy="1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Channels can be flattened to create a single vector.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Convolutional Neural Networks (CNN): Step 3 - Flattening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74D06B94-EB53-7AA4-498F-250658F0C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8683"/>
          <a:stretch/>
        </p:blipFill>
        <p:spPr bwMode="auto">
          <a:xfrm>
            <a:off x="966537" y="2675733"/>
            <a:ext cx="6572884" cy="38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8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Channels can be flattened to create a single vector.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Numpy for dummies">
            <a:extLst>
              <a:ext uri="{FF2B5EF4-FFF2-40B4-BE49-F238E27FC236}">
                <a16:creationId xmlns:a16="http://schemas.microsoft.com/office/drawing/2014/main" id="{FFEC4278-B867-0757-AED1-EB1C6860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8704"/>
            <a:ext cx="7093506" cy="38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2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Feed forward NNs are not very effective with 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Correcting Image Orientation Using Convolutional Neural Networks - Daniel  Sáez">
            <a:extLst>
              <a:ext uri="{FF2B5EF4-FFF2-40B4-BE49-F238E27FC236}">
                <a16:creationId xmlns:a16="http://schemas.microsoft.com/office/drawing/2014/main" id="{D8F47358-CF41-E052-E483-F07533DA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96142"/>
            <a:ext cx="3496733" cy="34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name for layered directed graph as in a fully-connected neural network -  Mathematics Stack Exchange">
            <a:extLst>
              <a:ext uri="{FF2B5EF4-FFF2-40B4-BE49-F238E27FC236}">
                <a16:creationId xmlns:a16="http://schemas.microsoft.com/office/drawing/2014/main" id="{8C0B6985-D990-17E5-57F7-000E0C15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04" y="3429000"/>
            <a:ext cx="4953896" cy="25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2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Translation Invariance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What is shift invariance in a convolutional neural network (CNN)? - Quora">
            <a:extLst>
              <a:ext uri="{FF2B5EF4-FFF2-40B4-BE49-F238E27FC236}">
                <a16:creationId xmlns:a16="http://schemas.microsoft.com/office/drawing/2014/main" id="{A3FA43C1-3650-5470-345C-84BB7B8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765425"/>
            <a:ext cx="9144000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1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Other Invariances cause issues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6B16842-CD59-0E3F-03D8-F689BC24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87"/>
          <a:stretch/>
        </p:blipFill>
        <p:spPr bwMode="auto">
          <a:xfrm>
            <a:off x="1080608" y="2884743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E99796B-2726-C0D3-ACB3-AB2C65C52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60067"/>
          <a:stretch/>
        </p:blipFill>
        <p:spPr bwMode="auto">
          <a:xfrm>
            <a:off x="1080608" y="4657427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5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Other Invariances cause issues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6B16842-CD59-0E3F-03D8-F689BC24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5" b="25082"/>
          <a:stretch/>
        </p:blipFill>
        <p:spPr bwMode="auto">
          <a:xfrm>
            <a:off x="1080608" y="2884743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E99796B-2726-C0D3-ACB3-AB2C65C52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6" t="76675" r="1826" b="4312"/>
          <a:stretch/>
        </p:blipFill>
        <p:spPr bwMode="auto">
          <a:xfrm>
            <a:off x="966537" y="4682260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46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56e50dda-d9da-412f-a051-9bb63c3bb9be"/>
  <p:tag name="SLIDO_TIMELINE" val="W3sic2hvd1Jlc3VsdHMiOmZhbHNlLCJwb2xsUXVlc3Rpb25VdWlkIjoiNmMzNDYwMTAtNDMxOC00NDcxLWFjODMtNTMzMGRiZDZhOWU2In0seyJzaG93UmVzdWx0cyI6dHJ1ZSwicG9sbFF1ZXN0aW9uVXVpZCI6IjZjMzQ2MDEwLTQzMTgtNDQ3MS1hYzgzLTUzMzBkYmQ2YTllNiJ9XQ=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8b099a-515a-478a-8206-9df15d44e1d5"/>
  <p:tag name="SLIDO_TIMELINE" val="W3sic2hvd1Jlc3VsdHMiOmZhbHNlLCJwb2xsUXVlc3Rpb25VdWlkIjoiZDdlYTAxMjMtODNiMi00YTBmLWJkNjAtMTIxYjllMDQ0ZDI5In0seyJzaG93UmVzdWx0cyI6dHJ1ZSwicG9sbFF1ZXN0aW9uVXVpZCI6ImQ3ZWEwMTIzLTgzYjItNGEwZi1iZDYwLTEyMWI5ZTA0NGQyOS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21954</TotalTime>
  <Words>668</Words>
  <Application>Microsoft Macintosh PowerPoint</Application>
  <PresentationFormat>Widescreen</PresentationFormat>
  <Paragraphs>375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Slab</vt:lpstr>
      <vt:lpstr>Lato Light</vt:lpstr>
      <vt:lpstr>Cambria Math</vt:lpstr>
      <vt:lpstr>Wingdings</vt:lpstr>
      <vt:lpstr>Arial</vt:lpstr>
      <vt:lpstr>Lato</vt:lpstr>
      <vt:lpstr>Office Theme</vt:lpstr>
      <vt:lpstr>Module 5</vt:lpstr>
      <vt:lpstr>DL: Convolutional Nets</vt:lpstr>
      <vt:lpstr>Image Representation</vt:lpstr>
      <vt:lpstr>Image Representation</vt:lpstr>
      <vt:lpstr>Image Representation</vt:lpstr>
      <vt:lpstr>Using Feed-Forward NNs for Images</vt:lpstr>
      <vt:lpstr>Using Feed-Forward NNs for Images</vt:lpstr>
      <vt:lpstr>Using Feed-Forward NNs for Images</vt:lpstr>
      <vt:lpstr>Using Feed-Forward NNs for Images</vt:lpstr>
      <vt:lpstr>Using Feed-Forward NNs for Images</vt:lpstr>
      <vt:lpstr>Python</vt:lpstr>
      <vt:lpstr>Convolutions (think about Waldo) </vt:lpstr>
      <vt:lpstr>Convolutions</vt:lpstr>
      <vt:lpstr>Convolutions</vt:lpstr>
      <vt:lpstr>Convolutions</vt:lpstr>
      <vt:lpstr>Convolutions Use</vt:lpstr>
      <vt:lpstr>Convolutions Use</vt:lpstr>
      <vt:lpstr>Convolutions Use</vt:lpstr>
      <vt:lpstr>Convolutions Use</vt:lpstr>
      <vt:lpstr>Convolutions Use</vt:lpstr>
      <vt:lpstr>Convolutions Use</vt:lpstr>
      <vt:lpstr>Example</vt:lpstr>
      <vt:lpstr>PowerPoint Presentation</vt:lpstr>
      <vt:lpstr>Example</vt:lpstr>
      <vt:lpstr>PowerPoint Presentation</vt:lpstr>
      <vt:lpstr>Example</vt:lpstr>
      <vt:lpstr>Example</vt:lpstr>
      <vt:lpstr>Pooling Filter</vt:lpstr>
      <vt:lpstr>Stride</vt:lpstr>
      <vt:lpstr>Stride</vt:lpstr>
      <vt:lpstr>Final CNN Product</vt:lpstr>
      <vt:lpstr>Final CNN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181</cp:revision>
  <dcterms:modified xsi:type="dcterms:W3CDTF">2025-04-04T15:23:15Z</dcterms:modified>
</cp:coreProperties>
</file>